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7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01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72055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65104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992369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0393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746302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38365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89881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904399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19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060941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33210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89839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2779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49824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353116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92174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16032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943"/>
            <a:ext cx="2828009" cy="8224847"/>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4/3/2024</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848921"/>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useBgFill="1">
        <p:nvSpPr>
          <p:cNvPr id="2" name="Shape 0"/>
          <p:cNvSpPr/>
          <p:nvPr/>
        </p:nvSpPr>
        <p:spPr>
          <a:xfrm>
            <a:off x="115973" y="33453"/>
            <a:ext cx="14630400" cy="8229600"/>
          </a:xfrm>
          <a:prstGeom prst="rect">
            <a:avLst/>
          </a:prstGeom>
          <a:ln/>
        </p:spPr>
        <p:txBody>
          <a:bodyPr/>
          <a:lstStyle/>
          <a:p>
            <a:endParaRPr lang="en-IN" dirty="0"/>
          </a:p>
        </p:txBody>
      </p:sp>
      <p:sp>
        <p:nvSpPr>
          <p:cNvPr id="3" name="Shape 1"/>
          <p:cNvSpPr/>
          <p:nvPr/>
        </p:nvSpPr>
        <p:spPr>
          <a:xfrm>
            <a:off x="0" y="0"/>
            <a:ext cx="14746373" cy="8437944"/>
          </a:xfrm>
          <a:prstGeom prst="rect">
            <a:avLst/>
          </a:prstGeom>
          <a:noFill/>
          <a:ln/>
        </p:spPr>
        <p:txBody>
          <a:bodyPr/>
          <a:lstStyle/>
          <a:p>
            <a:endParaRPr lang="en-IN" dirty="0"/>
          </a:p>
        </p:txBody>
      </p:sp>
      <p:pic>
        <p:nvPicPr>
          <p:cNvPr id="5" name="Image 1" descr="preencoded.png"/>
          <p:cNvPicPr>
            <a:picLocks noChangeAspect="1"/>
          </p:cNvPicPr>
          <p:nvPr/>
        </p:nvPicPr>
        <p:blipFill>
          <a:blip r:embed="rId3"/>
          <a:stretch>
            <a:fillRect/>
          </a:stretch>
        </p:blipFill>
        <p:spPr>
          <a:xfrm>
            <a:off x="479503" y="2520176"/>
            <a:ext cx="5553308" cy="2102688"/>
          </a:xfrm>
          <a:prstGeom prst="rect">
            <a:avLst/>
          </a:prstGeom>
        </p:spPr>
      </p:pic>
      <p:sp>
        <p:nvSpPr>
          <p:cNvPr id="6" name="Text 2"/>
          <p:cNvSpPr/>
          <p:nvPr/>
        </p:nvSpPr>
        <p:spPr>
          <a:xfrm>
            <a:off x="6319599" y="379142"/>
            <a:ext cx="7477601" cy="3468030"/>
          </a:xfrm>
          <a:prstGeom prst="rect">
            <a:avLst/>
          </a:prstGeom>
          <a:noFill/>
          <a:ln/>
        </p:spPr>
        <p:txBody>
          <a:bodyPr wrap="square" rtlCol="0" anchor="t"/>
          <a:lstStyle/>
          <a:p>
            <a:pPr marL="0" indent="0">
              <a:lnSpc>
                <a:spcPts val="6561"/>
              </a:lnSpc>
              <a:buNone/>
            </a:pPr>
            <a:r>
              <a:rPr lang="en-US" sz="7200" b="1" kern="0" spc="-157"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Welcome to Student Complaint Management System</a:t>
            </a:r>
            <a:endParaRPr lang="en-US" sz="7200" dirty="0">
              <a:latin typeface="HP Simplified Jpan Light" panose="020B0300000000000000" pitchFamily="34" charset="-128"/>
              <a:ea typeface="HP Simplified Jpan Light" panose="020B0300000000000000" pitchFamily="34" charset="-128"/>
            </a:endParaRPr>
          </a:p>
        </p:txBody>
      </p:sp>
      <p:sp>
        <p:nvSpPr>
          <p:cNvPr id="7" name="Text 3"/>
          <p:cNvSpPr/>
          <p:nvPr/>
        </p:nvSpPr>
        <p:spPr>
          <a:xfrm>
            <a:off x="6319599" y="4114801"/>
            <a:ext cx="7477601" cy="2798955"/>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At Campus Concerns, we value transparency, timely action, and confidentiality in handling your complaints. Using this system, you can easily submit complaints, track their progress, and expect prompt resolutions to ensure a positive and enriching experience for all students.</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useBgFill="1">
        <p:nvSpPr>
          <p:cNvPr id="3" name="Shape 1"/>
          <p:cNvSpPr/>
          <p:nvPr/>
        </p:nvSpPr>
        <p:spPr>
          <a:xfrm>
            <a:off x="0" y="0"/>
            <a:ext cx="14630400" cy="8229600"/>
          </a:xfrm>
          <a:prstGeom prst="rect">
            <a:avLst/>
          </a:prstGeom>
          <a:ln/>
        </p:spPr>
      </p:sp>
      <p:pic>
        <p:nvPicPr>
          <p:cNvPr id="5" name="Image 1" descr="preencoded.png"/>
          <p:cNvPicPr>
            <a:picLocks noChangeAspect="1"/>
          </p:cNvPicPr>
          <p:nvPr/>
        </p:nvPicPr>
        <p:blipFill>
          <a:blip r:embed="rId3"/>
          <a:stretch>
            <a:fillRect/>
          </a:stretch>
        </p:blipFill>
        <p:spPr>
          <a:xfrm>
            <a:off x="8508380" y="1636395"/>
            <a:ext cx="5988206" cy="4251449"/>
          </a:xfrm>
          <a:prstGeom prst="rect">
            <a:avLst/>
          </a:prstGeom>
        </p:spPr>
      </p:pic>
      <p:sp>
        <p:nvSpPr>
          <p:cNvPr id="6" name="Text 2"/>
          <p:cNvSpPr/>
          <p:nvPr/>
        </p:nvSpPr>
        <p:spPr>
          <a:xfrm>
            <a:off x="833199" y="646771"/>
            <a:ext cx="5554980" cy="780585"/>
          </a:xfrm>
          <a:prstGeom prst="rect">
            <a:avLst/>
          </a:prstGeom>
          <a:noFill/>
          <a:ln/>
        </p:spPr>
        <p:txBody>
          <a:bodyPr wrap="non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Complaint Table</a:t>
            </a:r>
            <a:endParaRPr lang="en-US" sz="6000" dirty="0">
              <a:latin typeface="HP Simplified Jpan Light" panose="020B0300000000000000" pitchFamily="34" charset="-128"/>
              <a:ea typeface="HP Simplified Jpan Light" panose="020B0300000000000000" pitchFamily="34" charset="-128"/>
            </a:endParaRPr>
          </a:p>
        </p:txBody>
      </p:sp>
      <p:sp>
        <p:nvSpPr>
          <p:cNvPr id="7" name="Text 3"/>
          <p:cNvSpPr/>
          <p:nvPr/>
        </p:nvSpPr>
        <p:spPr>
          <a:xfrm>
            <a:off x="833199" y="1636395"/>
            <a:ext cx="7477601" cy="2746034"/>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The complaint table is a central component of the dashboard, displaying all the registered complaints in a tabular format. It includes important details such as the complaint ID, date of submission, complainant name, and the current status of the complaint. </a:t>
            </a:r>
            <a:endParaRPr lang="en-US" sz="3200" dirty="0"/>
          </a:p>
        </p:txBody>
      </p:sp>
      <p:sp>
        <p:nvSpPr>
          <p:cNvPr id="8" name="Text 4"/>
          <p:cNvSpPr/>
          <p:nvPr/>
        </p:nvSpPr>
        <p:spPr>
          <a:xfrm>
            <a:off x="833199" y="4382430"/>
            <a:ext cx="7477601" cy="1614988"/>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The table allows users to easily sort, search, and filter complaints based on their specific requirements, improving efficiency in managing and tracking complaints.</a:t>
            </a:r>
            <a:endParaRPr lang="en-US"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useBgFill="1">
        <p:nvSpPr>
          <p:cNvPr id="3" name="Shape 1"/>
          <p:cNvSpPr/>
          <p:nvPr/>
        </p:nvSpPr>
        <p:spPr>
          <a:xfrm>
            <a:off x="0" y="-22302"/>
            <a:ext cx="16113512" cy="8229600"/>
          </a:xfrm>
          <a:prstGeom prst="rect">
            <a:avLst/>
          </a:prstGeom>
          <a:ln/>
        </p:spPr>
      </p:sp>
      <p:pic>
        <p:nvPicPr>
          <p:cNvPr id="4" name="Image 0" descr="preencoded.png"/>
          <p:cNvPicPr>
            <a:picLocks noChangeAspect="1"/>
          </p:cNvPicPr>
          <p:nvPr/>
        </p:nvPicPr>
        <p:blipFill>
          <a:blip r:embed="rId3"/>
          <a:stretch>
            <a:fillRect/>
          </a:stretch>
        </p:blipFill>
        <p:spPr>
          <a:xfrm>
            <a:off x="0" y="-1"/>
            <a:ext cx="16113512" cy="3077737"/>
          </a:xfrm>
          <a:prstGeom prst="rect">
            <a:avLst/>
          </a:prstGeom>
        </p:spPr>
      </p:pic>
      <p:sp>
        <p:nvSpPr>
          <p:cNvPr id="5" name="Text 2"/>
          <p:cNvSpPr/>
          <p:nvPr/>
        </p:nvSpPr>
        <p:spPr>
          <a:xfrm>
            <a:off x="2037993" y="3534938"/>
            <a:ext cx="5554980" cy="910261"/>
          </a:xfrm>
          <a:prstGeom prst="rect">
            <a:avLst/>
          </a:prstGeom>
          <a:noFill/>
          <a:ln/>
        </p:spPr>
        <p:txBody>
          <a:bodyPr wrap="non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Tracking</a:t>
            </a:r>
            <a:endParaRPr lang="en-US" sz="6000" dirty="0">
              <a:latin typeface="HP Simplified Jpan Light" panose="020B0300000000000000" pitchFamily="34" charset="-128"/>
              <a:ea typeface="HP Simplified Jpan Light" panose="020B0300000000000000" pitchFamily="34" charset="-128"/>
            </a:endParaRPr>
          </a:p>
        </p:txBody>
      </p:sp>
      <p:sp>
        <p:nvSpPr>
          <p:cNvPr id="6" name="Text 3"/>
          <p:cNvSpPr/>
          <p:nvPr/>
        </p:nvSpPr>
        <p:spPr>
          <a:xfrm>
            <a:off x="2037993" y="4616605"/>
            <a:ext cx="10554414" cy="2375210"/>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The tracking feature allows users to track the progress of their complaints from submission to resolution. Users can see real-time updates on the status of their complaints. This provides users with transparency and peace of mind, knowing that their complaints are being actively addressed.</a:t>
            </a:r>
            <a:endParaRPr 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useBgFill="1">
        <p:nvSpPr>
          <p:cNvPr id="3" name="Shape 1"/>
          <p:cNvSpPr/>
          <p:nvPr/>
        </p:nvSpPr>
        <p:spPr>
          <a:xfrm>
            <a:off x="0" y="0"/>
            <a:ext cx="14630400" cy="8229600"/>
          </a:xfrm>
          <a:prstGeom prst="rect">
            <a:avLst/>
          </a:prstGeom>
          <a:ln/>
        </p:spPr>
      </p:sp>
      <p:pic>
        <p:nvPicPr>
          <p:cNvPr id="4" name="Image 0" descr="preencoded.png"/>
          <p:cNvPicPr>
            <a:picLocks noChangeAspect="1"/>
          </p:cNvPicPr>
          <p:nvPr/>
        </p:nvPicPr>
        <p:blipFill>
          <a:blip r:embed="rId3"/>
          <a:stretch>
            <a:fillRect/>
          </a:stretch>
        </p:blipFill>
        <p:spPr>
          <a:xfrm>
            <a:off x="9144000" y="-524106"/>
            <a:ext cx="5486400" cy="8229600"/>
          </a:xfrm>
          <a:prstGeom prst="rect">
            <a:avLst/>
          </a:prstGeom>
        </p:spPr>
      </p:pic>
      <p:sp>
        <p:nvSpPr>
          <p:cNvPr id="5" name="Text 2"/>
          <p:cNvSpPr/>
          <p:nvPr/>
        </p:nvSpPr>
        <p:spPr>
          <a:xfrm>
            <a:off x="833199" y="735981"/>
            <a:ext cx="5554980" cy="710803"/>
          </a:xfrm>
          <a:prstGeom prst="rect">
            <a:avLst/>
          </a:prstGeom>
          <a:noFill/>
          <a:ln/>
        </p:spPr>
        <p:txBody>
          <a:bodyPr wrap="non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Conclusion</a:t>
            </a:r>
            <a:endParaRPr lang="en-US" sz="6000" dirty="0">
              <a:latin typeface="HP Simplified Jpan Light" panose="020B0300000000000000" pitchFamily="34" charset="-128"/>
              <a:ea typeface="HP Simplified Jpan Light" panose="020B0300000000000000" pitchFamily="34" charset="-128"/>
            </a:endParaRPr>
          </a:p>
        </p:txBody>
      </p:sp>
      <p:sp>
        <p:nvSpPr>
          <p:cNvPr id="6" name="Text 3"/>
          <p:cNvSpPr/>
          <p:nvPr/>
        </p:nvSpPr>
        <p:spPr>
          <a:xfrm>
            <a:off x="833199" y="1828800"/>
            <a:ext cx="7477601" cy="1382751"/>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In conclusion, the Campus Concerns is a crucial tool for fostering a positive and harmonious campus environment.</a:t>
            </a:r>
            <a:endParaRPr lang="en-US" sz="3200" dirty="0"/>
          </a:p>
        </p:txBody>
      </p:sp>
      <p:sp>
        <p:nvSpPr>
          <p:cNvPr id="7" name="Text 4"/>
          <p:cNvSpPr/>
          <p:nvPr/>
        </p:nvSpPr>
        <p:spPr>
          <a:xfrm>
            <a:off x="833199" y="3275585"/>
            <a:ext cx="7477601" cy="1382751"/>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By providing students with a platform to raise their concerns, track their progress, and receive timely resolutions.</a:t>
            </a:r>
            <a:endParaRPr lang="en-US" sz="3200" dirty="0"/>
          </a:p>
        </p:txBody>
      </p:sp>
      <p:sp>
        <p:nvSpPr>
          <p:cNvPr id="8" name="Text 5"/>
          <p:cNvSpPr/>
          <p:nvPr/>
        </p:nvSpPr>
        <p:spPr>
          <a:xfrm>
            <a:off x="833199" y="4658336"/>
            <a:ext cx="7477601" cy="1286335"/>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Thank you for choosing Campus Concerns as your partner in addressing campus issues effectively.</a:t>
            </a:r>
            <a:endParaRPr lang="en-US"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useBgFill="1">
        <p:nvSpPr>
          <p:cNvPr id="3" name="Shape 1"/>
          <p:cNvSpPr/>
          <p:nvPr/>
        </p:nvSpPr>
        <p:spPr>
          <a:xfrm>
            <a:off x="91440" y="-22086"/>
            <a:ext cx="14630400" cy="8229600"/>
          </a:xfrm>
          <a:prstGeom prst="rect">
            <a:avLst/>
          </a:prstGeom>
          <a:ln/>
        </p:spPr>
      </p:sp>
      <p:sp>
        <p:nvSpPr>
          <p:cNvPr id="4" name="Text 2"/>
          <p:cNvSpPr/>
          <p:nvPr/>
        </p:nvSpPr>
        <p:spPr>
          <a:xfrm>
            <a:off x="2037993" y="1565553"/>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Group Members:</a:t>
            </a:r>
            <a:endParaRPr lang="en-US" sz="4374" dirty="0">
              <a:latin typeface="HP Simplified Jpan Light" panose="020B0300000000000000" pitchFamily="34" charset="-128"/>
              <a:ea typeface="HP Simplified Jpan Light" panose="020B0300000000000000" pitchFamily="34" charset="-128"/>
            </a:endParaRPr>
          </a:p>
        </p:txBody>
      </p:sp>
      <p:sp>
        <p:nvSpPr>
          <p:cNvPr id="5" name="Shape 3"/>
          <p:cNvSpPr/>
          <p:nvPr/>
        </p:nvSpPr>
        <p:spPr>
          <a:xfrm>
            <a:off x="2037993" y="2877860"/>
            <a:ext cx="499943" cy="499943"/>
          </a:xfrm>
          <a:prstGeom prst="roundRect">
            <a:avLst>
              <a:gd name="adj" fmla="val 20000"/>
            </a:avLst>
          </a:prstGeom>
          <a:solidFill>
            <a:srgbClr val="DADBF1"/>
          </a:solidFill>
          <a:ln w="7620">
            <a:solidFill>
              <a:srgbClr val="C0C1D7"/>
            </a:solidFill>
            <a:prstDash val="solid"/>
          </a:ln>
        </p:spPr>
      </p:sp>
      <p:sp>
        <p:nvSpPr>
          <p:cNvPr id="6" name="Text 4"/>
          <p:cNvSpPr/>
          <p:nvPr/>
        </p:nvSpPr>
        <p:spPr>
          <a:xfrm>
            <a:off x="2208609" y="2919532"/>
            <a:ext cx="158710"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2760107" y="2954179"/>
            <a:ext cx="264795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Santhosh Cheemala</a:t>
            </a:r>
            <a:endParaRPr lang="en-US" sz="2400" dirty="0"/>
          </a:p>
        </p:txBody>
      </p:sp>
      <p:sp>
        <p:nvSpPr>
          <p:cNvPr id="8" name="Text 6"/>
          <p:cNvSpPr/>
          <p:nvPr/>
        </p:nvSpPr>
        <p:spPr>
          <a:xfrm>
            <a:off x="2760107" y="3434596"/>
            <a:ext cx="264795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 </a:t>
            </a:r>
            <a:r>
              <a:rPr lang="en-US" sz="2400" b="1" kern="0" spc="-66" dirty="0">
                <a:solidFill>
                  <a:srgbClr val="272525"/>
                </a:solidFill>
                <a:latin typeface="Inter" pitchFamily="34" charset="0"/>
                <a:ea typeface="Inter" pitchFamily="34" charset="-122"/>
                <a:cs typeface="Inter" pitchFamily="34" charset="-120"/>
              </a:rPr>
              <a:t>2022BCY0009</a:t>
            </a:r>
            <a:endParaRPr lang="en-US" sz="2400" dirty="0"/>
          </a:p>
        </p:txBody>
      </p:sp>
      <p:sp>
        <p:nvSpPr>
          <p:cNvPr id="9" name="Text 7"/>
          <p:cNvSpPr/>
          <p:nvPr/>
        </p:nvSpPr>
        <p:spPr>
          <a:xfrm>
            <a:off x="2760107" y="3915013"/>
            <a:ext cx="2647950" cy="355402"/>
          </a:xfrm>
          <a:prstGeom prst="rect">
            <a:avLst/>
          </a:prstGeom>
          <a:noFill/>
          <a:ln/>
        </p:spPr>
        <p:txBody>
          <a:bodyPr wrap="none" rtlCol="0" anchor="t"/>
          <a:lstStyle/>
          <a:p>
            <a:pPr marL="0" indent="0">
              <a:lnSpc>
                <a:spcPts val="2799"/>
              </a:lnSpc>
              <a:buNone/>
            </a:pPr>
            <a:endParaRPr lang="en-US" sz="1750" dirty="0"/>
          </a:p>
        </p:txBody>
      </p:sp>
      <p:sp>
        <p:nvSpPr>
          <p:cNvPr id="10" name="Shape 8"/>
          <p:cNvSpPr/>
          <p:nvPr/>
        </p:nvSpPr>
        <p:spPr>
          <a:xfrm>
            <a:off x="5630228" y="2877860"/>
            <a:ext cx="499943" cy="499943"/>
          </a:xfrm>
          <a:prstGeom prst="roundRect">
            <a:avLst>
              <a:gd name="adj" fmla="val 20000"/>
            </a:avLst>
          </a:prstGeom>
          <a:solidFill>
            <a:srgbClr val="DADBF1"/>
          </a:solidFill>
          <a:ln w="7620">
            <a:solidFill>
              <a:srgbClr val="C0C1D7"/>
            </a:solidFill>
            <a:prstDash val="solid"/>
          </a:ln>
        </p:spPr>
      </p:sp>
      <p:sp>
        <p:nvSpPr>
          <p:cNvPr id="11" name="Text 9"/>
          <p:cNvSpPr/>
          <p:nvPr/>
        </p:nvSpPr>
        <p:spPr>
          <a:xfrm>
            <a:off x="5777389" y="2919532"/>
            <a:ext cx="205502"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2</a:t>
            </a:r>
            <a:endParaRPr lang="en-US" sz="2624" dirty="0"/>
          </a:p>
        </p:txBody>
      </p:sp>
      <p:sp>
        <p:nvSpPr>
          <p:cNvPr id="12" name="Text 10"/>
          <p:cNvSpPr/>
          <p:nvPr/>
        </p:nvSpPr>
        <p:spPr>
          <a:xfrm>
            <a:off x="6352342" y="2954179"/>
            <a:ext cx="264795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Sasank Pankam </a:t>
            </a:r>
            <a:endParaRPr lang="en-US" sz="2400" dirty="0"/>
          </a:p>
        </p:txBody>
      </p:sp>
      <p:sp>
        <p:nvSpPr>
          <p:cNvPr id="13" name="Text 11"/>
          <p:cNvSpPr/>
          <p:nvPr/>
        </p:nvSpPr>
        <p:spPr>
          <a:xfrm>
            <a:off x="6352342" y="3434596"/>
            <a:ext cx="264795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2022BCY0031</a:t>
            </a:r>
            <a:endParaRPr lang="en-US" sz="2400" dirty="0"/>
          </a:p>
        </p:txBody>
      </p:sp>
      <p:sp>
        <p:nvSpPr>
          <p:cNvPr id="14" name="Text 12"/>
          <p:cNvSpPr/>
          <p:nvPr/>
        </p:nvSpPr>
        <p:spPr>
          <a:xfrm>
            <a:off x="6352342" y="3915013"/>
            <a:ext cx="2647950" cy="355402"/>
          </a:xfrm>
          <a:prstGeom prst="rect">
            <a:avLst/>
          </a:prstGeom>
          <a:noFill/>
          <a:ln/>
        </p:spPr>
        <p:txBody>
          <a:bodyPr wrap="none" rtlCol="0" anchor="t"/>
          <a:lstStyle/>
          <a:p>
            <a:pPr marL="0" indent="0">
              <a:lnSpc>
                <a:spcPts val="2799"/>
              </a:lnSpc>
              <a:buNone/>
            </a:pPr>
            <a:endParaRPr lang="en-US" sz="1750" dirty="0"/>
          </a:p>
        </p:txBody>
      </p:sp>
      <p:sp>
        <p:nvSpPr>
          <p:cNvPr id="15" name="Shape 13"/>
          <p:cNvSpPr/>
          <p:nvPr/>
        </p:nvSpPr>
        <p:spPr>
          <a:xfrm>
            <a:off x="9222462" y="2877860"/>
            <a:ext cx="499943" cy="499943"/>
          </a:xfrm>
          <a:prstGeom prst="roundRect">
            <a:avLst>
              <a:gd name="adj" fmla="val 20000"/>
            </a:avLst>
          </a:prstGeom>
          <a:solidFill>
            <a:srgbClr val="DADBF1"/>
          </a:solidFill>
          <a:ln w="7620">
            <a:solidFill>
              <a:srgbClr val="C0C1D7"/>
            </a:solidFill>
            <a:prstDash val="solid"/>
          </a:ln>
        </p:spPr>
      </p:sp>
      <p:sp>
        <p:nvSpPr>
          <p:cNvPr id="16" name="Text 14"/>
          <p:cNvSpPr/>
          <p:nvPr/>
        </p:nvSpPr>
        <p:spPr>
          <a:xfrm>
            <a:off x="9364742" y="2919532"/>
            <a:ext cx="215384"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3</a:t>
            </a:r>
            <a:endParaRPr lang="en-US" sz="2624" dirty="0"/>
          </a:p>
        </p:txBody>
      </p:sp>
      <p:sp>
        <p:nvSpPr>
          <p:cNvPr id="17" name="Text 15"/>
          <p:cNvSpPr/>
          <p:nvPr/>
        </p:nvSpPr>
        <p:spPr>
          <a:xfrm>
            <a:off x="9944576" y="2954179"/>
            <a:ext cx="264795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A .</a:t>
            </a:r>
            <a:r>
              <a:rPr lang="en-US" sz="2400" b="1" kern="0" spc="-66" dirty="0" err="1">
                <a:solidFill>
                  <a:srgbClr val="272525"/>
                </a:solidFill>
                <a:latin typeface="Inter" pitchFamily="34" charset="0"/>
                <a:ea typeface="Inter" pitchFamily="34" charset="-122"/>
                <a:cs typeface="Inter" pitchFamily="34" charset="-120"/>
              </a:rPr>
              <a:t>Rahesh</a:t>
            </a:r>
            <a:r>
              <a:rPr lang="en-US" sz="2400" b="1" kern="0" spc="-66" dirty="0">
                <a:solidFill>
                  <a:srgbClr val="272525"/>
                </a:solidFill>
                <a:latin typeface="Inter" pitchFamily="34" charset="0"/>
                <a:ea typeface="Inter" pitchFamily="34" charset="-122"/>
                <a:cs typeface="Inter" pitchFamily="34" charset="-120"/>
              </a:rPr>
              <a:t> Sharma </a:t>
            </a:r>
            <a:endParaRPr lang="en-US" sz="2400" dirty="0"/>
          </a:p>
        </p:txBody>
      </p:sp>
      <p:sp>
        <p:nvSpPr>
          <p:cNvPr id="18" name="Text 16"/>
          <p:cNvSpPr/>
          <p:nvPr/>
        </p:nvSpPr>
        <p:spPr>
          <a:xfrm>
            <a:off x="9944576" y="3434596"/>
            <a:ext cx="264795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2022BCY0042</a:t>
            </a:r>
            <a:endParaRPr lang="en-US" sz="2400" dirty="0"/>
          </a:p>
        </p:txBody>
      </p:sp>
      <p:sp>
        <p:nvSpPr>
          <p:cNvPr id="19" name="Text 17"/>
          <p:cNvSpPr/>
          <p:nvPr/>
        </p:nvSpPr>
        <p:spPr>
          <a:xfrm>
            <a:off x="9944576" y="3915013"/>
            <a:ext cx="2647950" cy="355402"/>
          </a:xfrm>
          <a:prstGeom prst="rect">
            <a:avLst/>
          </a:prstGeom>
          <a:noFill/>
          <a:ln/>
        </p:spPr>
        <p:txBody>
          <a:bodyPr wrap="none" rtlCol="0" anchor="t"/>
          <a:lstStyle/>
          <a:p>
            <a:pPr marL="0" indent="0">
              <a:lnSpc>
                <a:spcPts val="2799"/>
              </a:lnSpc>
              <a:buNone/>
            </a:pPr>
            <a:endParaRPr lang="en-US" sz="1750" dirty="0"/>
          </a:p>
        </p:txBody>
      </p:sp>
      <p:sp>
        <p:nvSpPr>
          <p:cNvPr id="20" name="Shape 18"/>
          <p:cNvSpPr/>
          <p:nvPr/>
        </p:nvSpPr>
        <p:spPr>
          <a:xfrm>
            <a:off x="2037993" y="4666178"/>
            <a:ext cx="499943" cy="499943"/>
          </a:xfrm>
          <a:prstGeom prst="roundRect">
            <a:avLst>
              <a:gd name="adj" fmla="val 20000"/>
            </a:avLst>
          </a:prstGeom>
          <a:solidFill>
            <a:srgbClr val="DADBF1"/>
          </a:solidFill>
          <a:ln w="7620">
            <a:solidFill>
              <a:srgbClr val="C0C1D7"/>
            </a:solidFill>
            <a:prstDash val="solid"/>
          </a:ln>
        </p:spPr>
      </p:sp>
      <p:sp>
        <p:nvSpPr>
          <p:cNvPr id="21" name="Text 19"/>
          <p:cNvSpPr/>
          <p:nvPr/>
        </p:nvSpPr>
        <p:spPr>
          <a:xfrm>
            <a:off x="2177177" y="4707850"/>
            <a:ext cx="221575"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4</a:t>
            </a:r>
            <a:endParaRPr lang="en-US" sz="2624" dirty="0"/>
          </a:p>
        </p:txBody>
      </p:sp>
      <p:sp>
        <p:nvSpPr>
          <p:cNvPr id="22" name="Text 20"/>
          <p:cNvSpPr/>
          <p:nvPr/>
        </p:nvSpPr>
        <p:spPr>
          <a:xfrm>
            <a:off x="2760107" y="4742498"/>
            <a:ext cx="277749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N. Sree Divya</a:t>
            </a:r>
            <a:endParaRPr lang="en-US" sz="2400" dirty="0"/>
          </a:p>
        </p:txBody>
      </p:sp>
      <p:sp>
        <p:nvSpPr>
          <p:cNvPr id="23" name="Text 21"/>
          <p:cNvSpPr/>
          <p:nvPr/>
        </p:nvSpPr>
        <p:spPr>
          <a:xfrm>
            <a:off x="2760107" y="5222915"/>
            <a:ext cx="277749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2022BCY0053</a:t>
            </a:r>
            <a:endParaRPr lang="en-US" sz="2400" dirty="0"/>
          </a:p>
        </p:txBody>
      </p:sp>
      <p:sp>
        <p:nvSpPr>
          <p:cNvPr id="24" name="Text 22"/>
          <p:cNvSpPr/>
          <p:nvPr/>
        </p:nvSpPr>
        <p:spPr>
          <a:xfrm>
            <a:off x="2760107" y="5703332"/>
            <a:ext cx="4444008" cy="355402"/>
          </a:xfrm>
          <a:prstGeom prst="rect">
            <a:avLst/>
          </a:prstGeom>
          <a:noFill/>
          <a:ln/>
        </p:spPr>
        <p:txBody>
          <a:bodyPr wrap="none" rtlCol="0" anchor="t"/>
          <a:lstStyle/>
          <a:p>
            <a:pPr marL="0" indent="0">
              <a:lnSpc>
                <a:spcPts val="2799"/>
              </a:lnSpc>
              <a:buNone/>
            </a:pPr>
            <a:endParaRPr lang="en-US" sz="1750" dirty="0"/>
          </a:p>
        </p:txBody>
      </p:sp>
      <p:sp>
        <p:nvSpPr>
          <p:cNvPr id="25" name="Shape 23"/>
          <p:cNvSpPr/>
          <p:nvPr/>
        </p:nvSpPr>
        <p:spPr>
          <a:xfrm>
            <a:off x="7426285" y="4666178"/>
            <a:ext cx="499943" cy="499943"/>
          </a:xfrm>
          <a:prstGeom prst="roundRect">
            <a:avLst>
              <a:gd name="adj" fmla="val 20000"/>
            </a:avLst>
          </a:prstGeom>
          <a:solidFill>
            <a:srgbClr val="DADBF1"/>
          </a:solidFill>
          <a:ln w="7620">
            <a:solidFill>
              <a:srgbClr val="C0C1D7"/>
            </a:solidFill>
            <a:prstDash val="solid"/>
          </a:ln>
        </p:spPr>
      </p:sp>
      <p:sp>
        <p:nvSpPr>
          <p:cNvPr id="26" name="Text 24"/>
          <p:cNvSpPr/>
          <p:nvPr/>
        </p:nvSpPr>
        <p:spPr>
          <a:xfrm>
            <a:off x="7571065" y="4707850"/>
            <a:ext cx="210383"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5</a:t>
            </a:r>
            <a:endParaRPr lang="en-US" sz="2624" dirty="0"/>
          </a:p>
        </p:txBody>
      </p:sp>
      <p:sp>
        <p:nvSpPr>
          <p:cNvPr id="27" name="Text 25"/>
          <p:cNvSpPr/>
          <p:nvPr/>
        </p:nvSpPr>
        <p:spPr>
          <a:xfrm>
            <a:off x="8148399" y="4742498"/>
            <a:ext cx="277749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Piyush Deshpande </a:t>
            </a:r>
            <a:endParaRPr lang="en-US" sz="2400" dirty="0"/>
          </a:p>
        </p:txBody>
      </p:sp>
      <p:sp>
        <p:nvSpPr>
          <p:cNvPr id="28" name="Text 26"/>
          <p:cNvSpPr/>
          <p:nvPr/>
        </p:nvSpPr>
        <p:spPr>
          <a:xfrm>
            <a:off x="8148399" y="5222915"/>
            <a:ext cx="277749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2022BCY0064</a:t>
            </a:r>
            <a:endParaRPr lang="en-US" sz="2400" dirty="0"/>
          </a:p>
        </p:txBody>
      </p:sp>
      <p:sp>
        <p:nvSpPr>
          <p:cNvPr id="29" name="Text 27"/>
          <p:cNvSpPr/>
          <p:nvPr/>
        </p:nvSpPr>
        <p:spPr>
          <a:xfrm>
            <a:off x="2037993" y="6308646"/>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useBgFill="1">
        <p:nvSpPr>
          <p:cNvPr id="2" name="Shape 0"/>
          <p:cNvSpPr/>
          <p:nvPr/>
        </p:nvSpPr>
        <p:spPr>
          <a:xfrm>
            <a:off x="0" y="81022"/>
            <a:ext cx="14630400" cy="8148577"/>
          </a:xfrm>
          <a:prstGeom prst="rect">
            <a:avLst/>
          </a:prstGeom>
          <a:ln/>
        </p:spPr>
      </p:sp>
      <p:sp useBgFill="1">
        <p:nvSpPr>
          <p:cNvPr id="3" name="Shape 1"/>
          <p:cNvSpPr/>
          <p:nvPr/>
        </p:nvSpPr>
        <p:spPr>
          <a:xfrm>
            <a:off x="0" y="-106791"/>
            <a:ext cx="14630400" cy="8325239"/>
          </a:xfrm>
          <a:prstGeom prst="rect">
            <a:avLst/>
          </a:prstGeom>
          <a:ln/>
        </p:spPr>
      </p:sp>
      <p:pic>
        <p:nvPicPr>
          <p:cNvPr id="4" name="Image 0" descr="preencoded.png"/>
          <p:cNvPicPr>
            <a:picLocks noChangeAspect="1"/>
          </p:cNvPicPr>
          <p:nvPr/>
        </p:nvPicPr>
        <p:blipFill>
          <a:blip r:embed="rId3"/>
          <a:stretch>
            <a:fillRect/>
          </a:stretch>
        </p:blipFill>
        <p:spPr>
          <a:xfrm>
            <a:off x="9143999" y="81022"/>
            <a:ext cx="5486401" cy="8148577"/>
          </a:xfrm>
          <a:prstGeom prst="rect">
            <a:avLst/>
          </a:prstGeom>
          <a:blipFill>
            <a:blip r:embed="rId4"/>
            <a:tile tx="0" ty="0" sx="100000" sy="100000" flip="none" algn="tl"/>
          </a:blipFill>
        </p:spPr>
      </p:pic>
      <p:sp useBgFill="1">
        <p:nvSpPr>
          <p:cNvPr id="5" name="Text 2"/>
          <p:cNvSpPr/>
          <p:nvPr/>
        </p:nvSpPr>
        <p:spPr>
          <a:xfrm>
            <a:off x="833199" y="527887"/>
            <a:ext cx="7477601" cy="1501635"/>
          </a:xfrm>
          <a:prstGeom prst="rect">
            <a:avLst/>
          </a:prstGeom>
          <a:ln/>
        </p:spPr>
        <p:txBody>
          <a:bodyPr wrap="squar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Introduction to the Campus Concerns</a:t>
            </a:r>
            <a:endParaRPr lang="en-US" sz="6000" dirty="0">
              <a:latin typeface="HP Simplified Jpan Light" panose="020B0300000000000000" pitchFamily="34" charset="-128"/>
              <a:ea typeface="HP Simplified Jpan Light" panose="020B0300000000000000" pitchFamily="34" charset="-128"/>
            </a:endParaRPr>
          </a:p>
        </p:txBody>
      </p:sp>
      <p:sp useBgFill="1">
        <p:nvSpPr>
          <p:cNvPr id="6" name="Text 3"/>
          <p:cNvSpPr/>
          <p:nvPr/>
        </p:nvSpPr>
        <p:spPr>
          <a:xfrm>
            <a:off x="833199" y="2486851"/>
            <a:ext cx="7477601" cy="3377454"/>
          </a:xfrm>
          <a:prstGeom prst="rect">
            <a:avLst/>
          </a:prstGeom>
          <a:ln/>
        </p:spPr>
        <p:txBody>
          <a:bodyPr wrap="square" rtlCol="0" anchor="t"/>
          <a:lstStyle/>
          <a:p>
            <a:pPr marL="0" indent="0">
              <a:lnSpc>
                <a:spcPts val="2799"/>
              </a:lnSpc>
              <a:buNone/>
            </a:pPr>
            <a:r>
              <a:rPr lang="en-US" sz="3600" kern="0" spc="-35" dirty="0">
                <a:solidFill>
                  <a:srgbClr val="272525"/>
                </a:solidFill>
                <a:latin typeface="Inter" pitchFamily="34" charset="0"/>
                <a:ea typeface="Inter" pitchFamily="34" charset="-122"/>
                <a:cs typeface="Inter" pitchFamily="34" charset="-120"/>
              </a:rPr>
              <a:t>Welcome to Campus Concerns, your one-stop solution for managing student complaints effectively and efficiently.</a:t>
            </a:r>
          </a:p>
          <a:p>
            <a:pPr marL="0" indent="0">
              <a:lnSpc>
                <a:spcPts val="2799"/>
              </a:lnSpc>
              <a:buNone/>
            </a:pPr>
            <a:endParaRPr lang="en-US" sz="3600" kern="0" spc="-35" dirty="0">
              <a:solidFill>
                <a:srgbClr val="272525"/>
              </a:solidFill>
              <a:latin typeface="Inter" pitchFamily="34" charset="0"/>
              <a:ea typeface="Inter" pitchFamily="34" charset="-122"/>
              <a:cs typeface="Inter" pitchFamily="34" charset="-120"/>
            </a:endParaRPr>
          </a:p>
          <a:p>
            <a:pPr marL="0" indent="0">
              <a:lnSpc>
                <a:spcPts val="2799"/>
              </a:lnSpc>
              <a:buNone/>
            </a:pPr>
            <a:r>
              <a:rPr lang="en-US" sz="3600" kern="0" spc="-35" dirty="0">
                <a:solidFill>
                  <a:srgbClr val="272525"/>
                </a:solidFill>
                <a:latin typeface="Inter" pitchFamily="34" charset="0"/>
                <a:ea typeface="Inter" pitchFamily="34" charset="-122"/>
                <a:cs typeface="Inter" pitchFamily="34" charset="-120"/>
              </a:rPr>
              <a:t>Our Campus Concerns (Student complaint management system)is designed to streamline the process of reporting, tracking, and resolving complaints, ensuring a positive and transparent experience for everyone involved.</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useBgFill="1">
        <p:nvSpPr>
          <p:cNvPr id="2" name="Shape 0"/>
          <p:cNvSpPr/>
          <p:nvPr/>
        </p:nvSpPr>
        <p:spPr>
          <a:xfrm>
            <a:off x="0" y="0"/>
            <a:ext cx="14630400" cy="8229600"/>
          </a:xfrm>
          <a:prstGeom prst="rect">
            <a:avLst/>
          </a:prstGeom>
          <a:ln/>
        </p:spPr>
      </p:sp>
      <p:sp useBgFill="1">
        <p:nvSpPr>
          <p:cNvPr id="3" name="Shape 1"/>
          <p:cNvSpPr/>
          <p:nvPr/>
        </p:nvSpPr>
        <p:spPr>
          <a:xfrm>
            <a:off x="0" y="0"/>
            <a:ext cx="14630400" cy="8229600"/>
          </a:xfrm>
          <a:prstGeom prst="rect">
            <a:avLst/>
          </a:prstGeom>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useBgFill="1">
        <p:nvSpPr>
          <p:cNvPr id="5" name="Text 2"/>
          <p:cNvSpPr/>
          <p:nvPr/>
        </p:nvSpPr>
        <p:spPr>
          <a:xfrm>
            <a:off x="6319599" y="479502"/>
            <a:ext cx="5901214" cy="1025913"/>
          </a:xfrm>
          <a:prstGeom prst="rect">
            <a:avLst/>
          </a:prstGeom>
          <a:ln/>
        </p:spPr>
        <p:txBody>
          <a:bodyPr wrap="non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Purpose of the website</a:t>
            </a:r>
            <a:endParaRPr lang="en-US" sz="6000" dirty="0">
              <a:latin typeface="HP Simplified Jpan Light" panose="020B0300000000000000" pitchFamily="34" charset="-128"/>
              <a:ea typeface="HP Simplified Jpan Light" panose="020B0300000000000000" pitchFamily="34" charset="-128"/>
            </a:endParaRPr>
          </a:p>
        </p:txBody>
      </p:sp>
      <p:sp useBgFill="1">
        <p:nvSpPr>
          <p:cNvPr id="6" name="Text 3"/>
          <p:cNvSpPr/>
          <p:nvPr/>
        </p:nvSpPr>
        <p:spPr>
          <a:xfrm>
            <a:off x="6319599" y="1984917"/>
            <a:ext cx="7477601" cy="3925229"/>
          </a:xfrm>
          <a:prstGeom prst="rect">
            <a:avLst/>
          </a:prstGeom>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The purpose of our website, Campus Concerns, is to provide a seamless platform for students to report and resolve campus-related issues effectively. </a:t>
            </a:r>
          </a:p>
          <a:p>
            <a:pPr marL="0" indent="0">
              <a:lnSpc>
                <a:spcPts val="2799"/>
              </a:lnSpc>
              <a:buNone/>
            </a:pPr>
            <a:endParaRPr lang="en-US" sz="3200" kern="0" spc="-35" dirty="0">
              <a:solidFill>
                <a:srgbClr val="272525"/>
              </a:solidFill>
              <a:latin typeface="Inter" pitchFamily="34" charset="0"/>
              <a:ea typeface="Inter" pitchFamily="34" charset="-122"/>
              <a:cs typeface="Inter" pitchFamily="34" charset="-120"/>
            </a:endParaRPr>
          </a:p>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We aim to promote transparency, accountability, and continuous improvement within the campus community by facilitating open communication and prompt resolution of student concerns.</a:t>
            </a:r>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useBgFill="1">
        <p:nvSpPr>
          <p:cNvPr id="2" name="Shape 0"/>
          <p:cNvSpPr/>
          <p:nvPr/>
        </p:nvSpPr>
        <p:spPr>
          <a:xfrm>
            <a:off x="-191801" y="0"/>
            <a:ext cx="14630400" cy="8229600"/>
          </a:xfrm>
          <a:prstGeom prst="rect">
            <a:avLst/>
          </a:prstGeom>
          <a:ln/>
        </p:spPr>
      </p:sp>
      <p:sp useBgFill="1">
        <p:nvSpPr>
          <p:cNvPr id="3" name="Shape 1"/>
          <p:cNvSpPr/>
          <p:nvPr/>
        </p:nvSpPr>
        <p:spPr>
          <a:xfrm>
            <a:off x="-191802" y="0"/>
            <a:ext cx="14822201" cy="8229600"/>
          </a:xfrm>
          <a:prstGeom prst="rect">
            <a:avLst/>
          </a:prstGeom>
          <a:ln/>
        </p:spPr>
      </p:sp>
      <p:pic>
        <p:nvPicPr>
          <p:cNvPr id="4" name="Image 0" descr="preencoded.png"/>
          <p:cNvPicPr>
            <a:picLocks noChangeAspect="1"/>
          </p:cNvPicPr>
          <p:nvPr/>
        </p:nvPicPr>
        <p:blipFill>
          <a:blip r:embed="rId3"/>
          <a:stretch>
            <a:fillRect/>
          </a:stretch>
        </p:blipFill>
        <p:spPr>
          <a:xfrm>
            <a:off x="8623140" y="0"/>
            <a:ext cx="6007260" cy="8229600"/>
          </a:xfrm>
          <a:prstGeom prst="rect">
            <a:avLst/>
          </a:prstGeom>
        </p:spPr>
      </p:pic>
      <p:sp useBgFill="1">
        <p:nvSpPr>
          <p:cNvPr id="5" name="Text 2"/>
          <p:cNvSpPr/>
          <p:nvPr/>
        </p:nvSpPr>
        <p:spPr>
          <a:xfrm>
            <a:off x="641398" y="334538"/>
            <a:ext cx="5554980" cy="936702"/>
          </a:xfrm>
          <a:prstGeom prst="rect">
            <a:avLst/>
          </a:prstGeom>
          <a:ln/>
        </p:spPr>
        <p:txBody>
          <a:bodyPr wrap="non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Login Page</a:t>
            </a:r>
            <a:endParaRPr lang="en-US" sz="6000" dirty="0">
              <a:latin typeface="HP Simplified Jpan Light" panose="020B0300000000000000" pitchFamily="34" charset="-128"/>
              <a:ea typeface="HP Simplified Jpan Light" panose="020B0300000000000000" pitchFamily="34" charset="-128"/>
            </a:endParaRPr>
          </a:p>
        </p:txBody>
      </p:sp>
      <p:sp useBgFill="1">
        <p:nvSpPr>
          <p:cNvPr id="6" name="Text 3"/>
          <p:cNvSpPr/>
          <p:nvPr/>
        </p:nvSpPr>
        <p:spPr>
          <a:xfrm>
            <a:off x="641398" y="1505415"/>
            <a:ext cx="7477601" cy="3353644"/>
          </a:xfrm>
          <a:prstGeom prst="rect">
            <a:avLst/>
          </a:prstGeom>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To access the features and functionalities of Campus Concerns, please proceed to the login page. Here, you can securely enter your credentials to gain access to your personalized account, where you can submit and track your complaints in a confidential and confidential manner.</a:t>
            </a:r>
            <a:endParaRPr lang="en-US" sz="3200" dirty="0"/>
          </a:p>
        </p:txBody>
      </p:sp>
      <p:sp useBgFill="1">
        <p:nvSpPr>
          <p:cNvPr id="7" name="Text 4"/>
          <p:cNvSpPr/>
          <p:nvPr/>
        </p:nvSpPr>
        <p:spPr>
          <a:xfrm>
            <a:off x="641398" y="4683512"/>
            <a:ext cx="7477601" cy="1136263"/>
          </a:xfrm>
          <a:prstGeom prst="rect">
            <a:avLst/>
          </a:prstGeom>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User, technician and verifiers can sign up through google where they have to enter the college email Id and the password.</a:t>
            </a:r>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useBgFill="1">
        <p:nvSpPr>
          <p:cNvPr id="2" name="Shape 0"/>
          <p:cNvSpPr/>
          <p:nvPr/>
        </p:nvSpPr>
        <p:spPr>
          <a:xfrm>
            <a:off x="0" y="0"/>
            <a:ext cx="14630400" cy="8229600"/>
          </a:xfrm>
          <a:prstGeom prst="rect">
            <a:avLst/>
          </a:prstGeom>
          <a:ln/>
        </p:spPr>
      </p:sp>
      <p:sp useBgFill="1">
        <p:nvSpPr>
          <p:cNvPr id="3" name="Shape 1"/>
          <p:cNvSpPr/>
          <p:nvPr/>
        </p:nvSpPr>
        <p:spPr>
          <a:xfrm>
            <a:off x="0" y="0"/>
            <a:ext cx="14630400" cy="8229600"/>
          </a:xfrm>
          <a:prstGeom prst="rect">
            <a:avLst/>
          </a:prstGeom>
          <a:ln/>
        </p:spPr>
      </p:sp>
      <p:pic>
        <p:nvPicPr>
          <p:cNvPr id="5" name="Image 1" descr="preencoded.png"/>
          <p:cNvPicPr>
            <a:picLocks noChangeAspect="1"/>
          </p:cNvPicPr>
          <p:nvPr/>
        </p:nvPicPr>
        <p:blipFill>
          <a:blip r:embed="rId3"/>
          <a:stretch>
            <a:fillRect/>
          </a:stretch>
        </p:blipFill>
        <p:spPr>
          <a:xfrm>
            <a:off x="290274" y="1326995"/>
            <a:ext cx="5554980" cy="4674351"/>
          </a:xfrm>
          <a:prstGeom prst="rect">
            <a:avLst/>
          </a:prstGeom>
        </p:spPr>
      </p:pic>
      <p:sp useBgFill="1">
        <p:nvSpPr>
          <p:cNvPr id="6" name="Text 2"/>
          <p:cNvSpPr/>
          <p:nvPr/>
        </p:nvSpPr>
        <p:spPr>
          <a:xfrm>
            <a:off x="6319599" y="356840"/>
            <a:ext cx="5554980" cy="1066205"/>
          </a:xfrm>
          <a:prstGeom prst="rect">
            <a:avLst/>
          </a:prstGeom>
          <a:ln/>
        </p:spPr>
        <p:txBody>
          <a:bodyPr wrap="non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Home Page</a:t>
            </a:r>
            <a:endParaRPr lang="en-US" sz="6000" dirty="0">
              <a:latin typeface="HP Simplified Jpan Light" panose="020B0300000000000000" pitchFamily="34" charset="-128"/>
              <a:ea typeface="HP Simplified Jpan Light" panose="020B0300000000000000" pitchFamily="34" charset="-128"/>
            </a:endParaRPr>
          </a:p>
        </p:txBody>
      </p:sp>
      <p:sp useBgFill="1">
        <p:nvSpPr>
          <p:cNvPr id="7" name="Text 3"/>
          <p:cNvSpPr/>
          <p:nvPr/>
        </p:nvSpPr>
        <p:spPr>
          <a:xfrm>
            <a:off x="6319599" y="1423046"/>
            <a:ext cx="7477601" cy="1560780"/>
          </a:xfrm>
          <a:prstGeom prst="rect">
            <a:avLst/>
          </a:prstGeom>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Once logged into Campus Concerns, users will be directed to the home page where they can easily navigate through different sections of the website. </a:t>
            </a:r>
            <a:endParaRPr lang="en-US" sz="3200" dirty="0"/>
          </a:p>
        </p:txBody>
      </p:sp>
      <p:sp useBgFill="1">
        <p:nvSpPr>
          <p:cNvPr id="8" name="Text 4"/>
          <p:cNvSpPr/>
          <p:nvPr/>
        </p:nvSpPr>
        <p:spPr>
          <a:xfrm>
            <a:off x="6319599" y="3304461"/>
            <a:ext cx="7477601" cy="1267539"/>
          </a:xfrm>
          <a:prstGeom prst="rect">
            <a:avLst/>
          </a:prstGeom>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The home page provides a user-friendly interface allowing users to quickly access key features such as features,contact section.</a:t>
            </a:r>
            <a:endParaRPr lang="en-US" sz="3200" dirty="0"/>
          </a:p>
        </p:txBody>
      </p:sp>
      <p:sp useBgFill="1">
        <p:nvSpPr>
          <p:cNvPr id="9" name="Text 5"/>
          <p:cNvSpPr/>
          <p:nvPr/>
        </p:nvSpPr>
        <p:spPr>
          <a:xfrm>
            <a:off x="6319599" y="4854893"/>
            <a:ext cx="7477601" cy="1146453"/>
          </a:xfrm>
          <a:prstGeom prst="rect">
            <a:avLst/>
          </a:prstGeom>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 Additionally, the home page also "Register Complaint" button where they can register there complaints.</a:t>
            </a: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useBgFill="1">
        <p:nvSpPr>
          <p:cNvPr id="2" name="Shape 0"/>
          <p:cNvSpPr/>
          <p:nvPr/>
        </p:nvSpPr>
        <p:spPr>
          <a:xfrm>
            <a:off x="0" y="0"/>
            <a:ext cx="14630400" cy="8229600"/>
          </a:xfrm>
          <a:prstGeom prst="rect">
            <a:avLst/>
          </a:prstGeom>
          <a:ln/>
        </p:spPr>
      </p:sp>
      <p:sp useBgFill="1">
        <p:nvSpPr>
          <p:cNvPr id="3" name="Shape 1"/>
          <p:cNvSpPr/>
          <p:nvPr/>
        </p:nvSpPr>
        <p:spPr>
          <a:xfrm>
            <a:off x="0" y="16907"/>
            <a:ext cx="14630400" cy="8229600"/>
          </a:xfrm>
          <a:prstGeom prst="rect">
            <a:avLst/>
          </a:prstGeom>
          <a:ln/>
        </p:spPr>
      </p:sp>
      <p:pic>
        <p:nvPicPr>
          <p:cNvPr id="5" name="Image 1" descr="preencoded.png"/>
          <p:cNvPicPr>
            <a:picLocks noChangeAspect="1"/>
          </p:cNvPicPr>
          <p:nvPr/>
        </p:nvPicPr>
        <p:blipFill>
          <a:blip r:embed="rId3"/>
          <a:stretch>
            <a:fillRect/>
          </a:stretch>
        </p:blipFill>
        <p:spPr>
          <a:xfrm>
            <a:off x="8666202" y="1338146"/>
            <a:ext cx="5651963" cy="5163015"/>
          </a:xfrm>
          <a:prstGeom prst="rect">
            <a:avLst/>
          </a:prstGeom>
        </p:spPr>
      </p:pic>
      <p:sp useBgFill="1">
        <p:nvSpPr>
          <p:cNvPr id="6" name="Text 2"/>
          <p:cNvSpPr/>
          <p:nvPr/>
        </p:nvSpPr>
        <p:spPr>
          <a:xfrm>
            <a:off x="833199" y="468352"/>
            <a:ext cx="7477601" cy="1742164"/>
          </a:xfrm>
          <a:prstGeom prst="rect">
            <a:avLst/>
          </a:prstGeom>
          <a:ln/>
        </p:spPr>
        <p:txBody>
          <a:bodyPr wrap="squar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How to Register Your  Complaint</a:t>
            </a:r>
            <a:endParaRPr lang="en-US" sz="6000" dirty="0">
              <a:latin typeface="HP Simplified Jpan Light" panose="020B0300000000000000" pitchFamily="34" charset="-128"/>
              <a:ea typeface="HP Simplified Jpan Light" panose="020B0300000000000000" pitchFamily="34" charset="-128"/>
            </a:endParaRPr>
          </a:p>
        </p:txBody>
      </p:sp>
      <p:sp useBgFill="1">
        <p:nvSpPr>
          <p:cNvPr id="7" name="Text 3"/>
          <p:cNvSpPr/>
          <p:nvPr/>
        </p:nvSpPr>
        <p:spPr>
          <a:xfrm>
            <a:off x="1188601" y="2210517"/>
            <a:ext cx="7122200" cy="4115512"/>
          </a:xfrm>
          <a:prstGeom prst="rect">
            <a:avLst/>
          </a:prstGeom>
          <a:ln/>
        </p:spPr>
        <p:txBody>
          <a:bodyPr wrap="none" rtlCol="0" anchor="t"/>
          <a:lstStyle/>
          <a:p>
            <a:pPr marL="342900" indent="-342900" algn="l">
              <a:lnSpc>
                <a:spcPts val="3149"/>
              </a:lnSpc>
              <a:buSzPct val="100000"/>
              <a:buChar char="•"/>
            </a:pPr>
            <a:r>
              <a:rPr lang="en-US" sz="3200" b="1" kern="0" spc="-35" dirty="0">
                <a:solidFill>
                  <a:srgbClr val="272525"/>
                </a:solidFill>
                <a:latin typeface="Inter" pitchFamily="34" charset="0"/>
                <a:ea typeface="Inter" pitchFamily="34" charset="-122"/>
                <a:cs typeface="Inter" pitchFamily="34" charset="-120"/>
              </a:rPr>
              <a:t>Step 1:</a:t>
            </a:r>
            <a:r>
              <a:rPr lang="en-US" sz="3200" kern="0" spc="-35" dirty="0">
                <a:solidFill>
                  <a:srgbClr val="272525"/>
                </a:solidFill>
                <a:latin typeface="Inter" pitchFamily="34" charset="0"/>
                <a:ea typeface="Inter" pitchFamily="34" charset="-122"/>
                <a:cs typeface="Inter" pitchFamily="34" charset="-120"/>
              </a:rPr>
              <a:t> Go to the "Register Complaint“</a:t>
            </a:r>
          </a:p>
          <a:p>
            <a:pPr algn="l">
              <a:lnSpc>
                <a:spcPts val="3149"/>
              </a:lnSpc>
              <a:buSzPct val="100000"/>
            </a:pPr>
            <a:r>
              <a:rPr lang="en-US" sz="3200" kern="0" spc="-35" dirty="0">
                <a:solidFill>
                  <a:srgbClr val="272525"/>
                </a:solidFill>
                <a:latin typeface="Inter" pitchFamily="34" charset="0"/>
                <a:ea typeface="Inter" pitchFamily="34" charset="-122"/>
                <a:cs typeface="Inter" pitchFamily="34" charset="-120"/>
              </a:rPr>
              <a:t>     button on the website.</a:t>
            </a:r>
            <a:endParaRPr lang="en-US" sz="3200" dirty="0"/>
          </a:p>
        </p:txBody>
      </p:sp>
      <p:sp useBgFill="1">
        <p:nvSpPr>
          <p:cNvPr id="8" name="Text 4"/>
          <p:cNvSpPr/>
          <p:nvPr/>
        </p:nvSpPr>
        <p:spPr>
          <a:xfrm>
            <a:off x="1188601" y="3209449"/>
            <a:ext cx="7122200" cy="1351400"/>
          </a:xfrm>
          <a:prstGeom prst="rect">
            <a:avLst/>
          </a:prstGeom>
          <a:ln/>
        </p:spPr>
        <p:txBody>
          <a:bodyPr wrap="square" rtlCol="0" anchor="t"/>
          <a:lstStyle/>
          <a:p>
            <a:pPr marL="342900" indent="-342900" algn="l">
              <a:lnSpc>
                <a:spcPts val="3149"/>
              </a:lnSpc>
              <a:buSzPct val="100000"/>
              <a:buChar char="•"/>
            </a:pPr>
            <a:r>
              <a:rPr lang="en-US" sz="3200" b="1" kern="0" spc="-35" dirty="0">
                <a:solidFill>
                  <a:srgbClr val="272525"/>
                </a:solidFill>
                <a:latin typeface="Inter" pitchFamily="34" charset="0"/>
                <a:ea typeface="Inter" pitchFamily="34" charset="-122"/>
                <a:cs typeface="Inter" pitchFamily="34" charset="-120"/>
              </a:rPr>
              <a:t>Step 2:</a:t>
            </a:r>
            <a:r>
              <a:rPr lang="en-US" sz="3200" kern="0" spc="-35" dirty="0">
                <a:solidFill>
                  <a:srgbClr val="272525"/>
                </a:solidFill>
                <a:latin typeface="Inter" pitchFamily="34" charset="0"/>
                <a:ea typeface="Inter" pitchFamily="34" charset="-122"/>
                <a:cs typeface="Inter" pitchFamily="34" charset="-120"/>
              </a:rPr>
              <a:t> Fill in the required details such as name, contact information, and the complaint description</a:t>
            </a:r>
            <a:r>
              <a:rPr lang="en-US" sz="1750" kern="0" spc="-35" dirty="0">
                <a:solidFill>
                  <a:srgbClr val="272525"/>
                </a:solidFill>
                <a:latin typeface="Inter" pitchFamily="34" charset="0"/>
                <a:ea typeface="Inter" pitchFamily="34" charset="-122"/>
                <a:cs typeface="Inter" pitchFamily="34" charset="-120"/>
              </a:rPr>
              <a:t>.</a:t>
            </a:r>
            <a:endParaRPr lang="en-US" sz="1750" dirty="0"/>
          </a:p>
        </p:txBody>
      </p:sp>
      <p:sp useBgFill="1">
        <p:nvSpPr>
          <p:cNvPr id="9" name="Text 5"/>
          <p:cNvSpPr/>
          <p:nvPr/>
        </p:nvSpPr>
        <p:spPr>
          <a:xfrm>
            <a:off x="1188601" y="4577756"/>
            <a:ext cx="7122200" cy="1159365"/>
          </a:xfrm>
          <a:prstGeom prst="rect">
            <a:avLst/>
          </a:prstGeom>
          <a:ln/>
        </p:spPr>
        <p:txBody>
          <a:bodyPr wrap="square" rtlCol="0" anchor="t"/>
          <a:lstStyle/>
          <a:p>
            <a:pPr marL="342900" indent="-342900" algn="l">
              <a:lnSpc>
                <a:spcPts val="3149"/>
              </a:lnSpc>
              <a:buSzPct val="100000"/>
              <a:buChar char="•"/>
            </a:pPr>
            <a:r>
              <a:rPr lang="en-US" sz="3200" b="1" kern="0" spc="-35" dirty="0">
                <a:solidFill>
                  <a:srgbClr val="272525"/>
                </a:solidFill>
                <a:latin typeface="Inter" pitchFamily="34" charset="0"/>
                <a:ea typeface="Inter" pitchFamily="34" charset="-122"/>
                <a:cs typeface="Inter" pitchFamily="34" charset="-120"/>
              </a:rPr>
              <a:t>Step 3:</a:t>
            </a:r>
            <a:r>
              <a:rPr lang="en-US" sz="3200" kern="0" spc="-35" dirty="0">
                <a:solidFill>
                  <a:srgbClr val="272525"/>
                </a:solidFill>
                <a:latin typeface="Inter" pitchFamily="34" charset="0"/>
                <a:ea typeface="Inter" pitchFamily="34" charset="-122"/>
                <a:cs typeface="Inter" pitchFamily="34" charset="-120"/>
              </a:rPr>
              <a:t> Attach any relevant documents or photos to support your complaint.</a:t>
            </a:r>
            <a:endParaRPr lang="en-US" sz="3200" dirty="0"/>
          </a:p>
        </p:txBody>
      </p:sp>
      <p:sp useBgFill="1">
        <p:nvSpPr>
          <p:cNvPr id="10" name="Text 6"/>
          <p:cNvSpPr/>
          <p:nvPr/>
        </p:nvSpPr>
        <p:spPr>
          <a:xfrm>
            <a:off x="1188601" y="5559781"/>
            <a:ext cx="7122200" cy="998931"/>
          </a:xfrm>
          <a:prstGeom prst="rect">
            <a:avLst/>
          </a:prstGeom>
          <a:ln/>
        </p:spPr>
        <p:txBody>
          <a:bodyPr wrap="none" rtlCol="0" anchor="t"/>
          <a:lstStyle/>
          <a:p>
            <a:pPr marL="342900" indent="-342900" algn="l">
              <a:lnSpc>
                <a:spcPts val="3149"/>
              </a:lnSpc>
              <a:buSzPct val="100000"/>
              <a:buChar char="•"/>
            </a:pPr>
            <a:r>
              <a:rPr lang="en-US" sz="3200" b="1" kern="0" spc="-35" dirty="0">
                <a:solidFill>
                  <a:srgbClr val="272525"/>
                </a:solidFill>
                <a:latin typeface="Inter" pitchFamily="34" charset="0"/>
                <a:ea typeface="Inter" pitchFamily="34" charset="-122"/>
                <a:cs typeface="Inter" pitchFamily="34" charset="-120"/>
              </a:rPr>
              <a:t>Step 4:</a:t>
            </a:r>
            <a:r>
              <a:rPr lang="en-US" sz="3200" kern="0" spc="-35" dirty="0">
                <a:solidFill>
                  <a:srgbClr val="272525"/>
                </a:solidFill>
                <a:latin typeface="Inter" pitchFamily="34" charset="0"/>
                <a:ea typeface="Inter" pitchFamily="34" charset="-122"/>
                <a:cs typeface="Inter" pitchFamily="34" charset="-120"/>
              </a:rPr>
              <a:t> Review the information and </a:t>
            </a:r>
          </a:p>
          <a:p>
            <a:pPr algn="l">
              <a:lnSpc>
                <a:spcPts val="3149"/>
              </a:lnSpc>
              <a:buSzPct val="100000"/>
            </a:pPr>
            <a:r>
              <a:rPr lang="en-US" sz="3200" kern="0" spc="-35" dirty="0">
                <a:solidFill>
                  <a:srgbClr val="272525"/>
                </a:solidFill>
                <a:latin typeface="Inter" pitchFamily="34" charset="0"/>
                <a:ea typeface="Inter" pitchFamily="34" charset="-122"/>
                <a:cs typeface="Inter" pitchFamily="34" charset="-120"/>
              </a:rPr>
              <a:t>    submit the form.</a:t>
            </a:r>
            <a:endParaRPr lang="en-US"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useBgFill="1">
        <p:nvSpPr>
          <p:cNvPr id="3" name="Shape 1"/>
          <p:cNvSpPr/>
          <p:nvPr/>
        </p:nvSpPr>
        <p:spPr>
          <a:xfrm>
            <a:off x="0" y="1"/>
            <a:ext cx="14630400" cy="8229600"/>
          </a:xfrm>
          <a:prstGeom prst="rect">
            <a:avLst/>
          </a:prstGeom>
          <a:ln/>
        </p:spPr>
        <p:txBody>
          <a:bodyPr/>
          <a:lstStyle/>
          <a:p>
            <a:endParaRPr lang="en-IN" dirty="0"/>
          </a:p>
        </p:txBody>
      </p:sp>
      <p:pic>
        <p:nvPicPr>
          <p:cNvPr id="5" name="Image 1" descr="preencoded.png"/>
          <p:cNvPicPr>
            <a:picLocks noChangeAspect="1"/>
          </p:cNvPicPr>
          <p:nvPr/>
        </p:nvPicPr>
        <p:blipFill>
          <a:blip r:embed="rId3"/>
          <a:stretch>
            <a:fillRect/>
          </a:stretch>
        </p:blipFill>
        <p:spPr>
          <a:xfrm>
            <a:off x="290274" y="1773044"/>
            <a:ext cx="5742536" cy="4170556"/>
          </a:xfrm>
          <a:prstGeom prst="rect">
            <a:avLst/>
          </a:prstGeom>
        </p:spPr>
      </p:pic>
      <p:sp>
        <p:nvSpPr>
          <p:cNvPr id="6" name="Text 2"/>
          <p:cNvSpPr/>
          <p:nvPr/>
        </p:nvSpPr>
        <p:spPr>
          <a:xfrm>
            <a:off x="6319599" y="729290"/>
            <a:ext cx="5554980" cy="954544"/>
          </a:xfrm>
          <a:prstGeom prst="rect">
            <a:avLst/>
          </a:prstGeom>
          <a:noFill/>
          <a:ln/>
        </p:spPr>
        <p:txBody>
          <a:bodyPr wrap="non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Dashboard of User</a:t>
            </a:r>
            <a:endParaRPr lang="en-US" sz="6000" dirty="0">
              <a:latin typeface="HP Simplified Jpan Light" panose="020B0300000000000000" pitchFamily="34" charset="-128"/>
              <a:ea typeface="HP Simplified Jpan Light" panose="020B0300000000000000" pitchFamily="34" charset="-128"/>
            </a:endParaRPr>
          </a:p>
        </p:txBody>
      </p:sp>
      <p:sp>
        <p:nvSpPr>
          <p:cNvPr id="7" name="Text 3"/>
          <p:cNvSpPr/>
          <p:nvPr/>
        </p:nvSpPr>
        <p:spPr>
          <a:xfrm>
            <a:off x="6319599" y="1773044"/>
            <a:ext cx="7477601" cy="2341755"/>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Users will be directed to their personalized dashboard where they can track the status and progress of their complaint. The dashboard will display relevant information such as the date of submission, status and actions such as deleting the complaint.</a:t>
            </a:r>
            <a:endParaRPr lang="en-US" sz="3200" dirty="0"/>
          </a:p>
        </p:txBody>
      </p:sp>
      <p:sp>
        <p:nvSpPr>
          <p:cNvPr id="8" name="Text 4"/>
          <p:cNvSpPr/>
          <p:nvPr/>
        </p:nvSpPr>
        <p:spPr>
          <a:xfrm>
            <a:off x="6319599" y="4460488"/>
            <a:ext cx="7477601" cy="2085278"/>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This feature additionally shows registered complaints and the solved complaints which ensures transparency and allows users to stay informed about the resolution process.</a:t>
            </a:r>
            <a:endParaRPr lang="en-US"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useBgFill="1">
        <p:nvSpPr>
          <p:cNvPr id="3" name="Shape 1"/>
          <p:cNvSpPr/>
          <p:nvPr/>
        </p:nvSpPr>
        <p:spPr>
          <a:xfrm>
            <a:off x="0" y="0"/>
            <a:ext cx="14630400" cy="8229600"/>
          </a:xfrm>
          <a:prstGeom prst="rect">
            <a:avLst/>
          </a:prstGeom>
          <a:ln/>
        </p:spPr>
      </p:sp>
      <p:pic>
        <p:nvPicPr>
          <p:cNvPr id="5" name="Image 1" descr="preencoded.png"/>
          <p:cNvPicPr>
            <a:picLocks noChangeAspect="1"/>
          </p:cNvPicPr>
          <p:nvPr/>
        </p:nvPicPr>
        <p:blipFill>
          <a:blip r:embed="rId3"/>
          <a:stretch>
            <a:fillRect/>
          </a:stretch>
        </p:blipFill>
        <p:spPr>
          <a:xfrm>
            <a:off x="8720254" y="1984918"/>
            <a:ext cx="5731726" cy="4014438"/>
          </a:xfrm>
          <a:prstGeom prst="rect">
            <a:avLst/>
          </a:prstGeom>
        </p:spPr>
      </p:pic>
      <p:sp>
        <p:nvSpPr>
          <p:cNvPr id="6" name="Text 2"/>
          <p:cNvSpPr/>
          <p:nvPr/>
        </p:nvSpPr>
        <p:spPr>
          <a:xfrm>
            <a:off x="833199" y="858645"/>
            <a:ext cx="6369487" cy="780584"/>
          </a:xfrm>
          <a:prstGeom prst="rect">
            <a:avLst/>
          </a:prstGeom>
          <a:noFill/>
          <a:ln/>
        </p:spPr>
        <p:txBody>
          <a:bodyPr wrap="non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Dashboard of Technician</a:t>
            </a:r>
            <a:endParaRPr lang="en-US" sz="6000" dirty="0">
              <a:latin typeface="HP Simplified Jpan Light" panose="020B0300000000000000" pitchFamily="34" charset="-128"/>
              <a:ea typeface="HP Simplified Jpan Light" panose="020B0300000000000000" pitchFamily="34" charset="-128"/>
            </a:endParaRPr>
          </a:p>
        </p:txBody>
      </p:sp>
      <p:sp>
        <p:nvSpPr>
          <p:cNvPr id="7" name="Text 3"/>
          <p:cNvSpPr/>
          <p:nvPr/>
        </p:nvSpPr>
        <p:spPr>
          <a:xfrm>
            <a:off x="833199" y="1892260"/>
            <a:ext cx="7477601" cy="2612833"/>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For technicians, the dashboard provides an overview of all assigned complaints and their current status. It also includes important details such as the date of assignment, title of assignment, and the status of the complaint. It also includes action such as view and accept the complaints.</a:t>
            </a:r>
            <a:endParaRPr lang="en-US" sz="3200" dirty="0"/>
          </a:p>
        </p:txBody>
      </p:sp>
      <p:sp>
        <p:nvSpPr>
          <p:cNvPr id="8" name="Text 4"/>
          <p:cNvSpPr/>
          <p:nvPr/>
        </p:nvSpPr>
        <p:spPr>
          <a:xfrm>
            <a:off x="833199" y="4839629"/>
            <a:ext cx="7477601" cy="1304693"/>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This dashboard helps technicians effectively manage and prioritize their workload to ensure timely resolution of complaints.</a:t>
            </a:r>
            <a:endParaRPr lang="en-US"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useBgFill="1">
        <p:nvSpPr>
          <p:cNvPr id="3" name="Shape 1"/>
          <p:cNvSpPr/>
          <p:nvPr/>
        </p:nvSpPr>
        <p:spPr>
          <a:xfrm>
            <a:off x="0" y="0"/>
            <a:ext cx="14630400" cy="8229600"/>
          </a:xfrm>
          <a:prstGeom prst="rect">
            <a:avLst/>
          </a:prstGeom>
          <a:ln/>
        </p:spPr>
      </p:sp>
      <p:pic>
        <p:nvPicPr>
          <p:cNvPr id="5" name="Image 1" descr="preencoded.png"/>
          <p:cNvPicPr>
            <a:picLocks noChangeAspect="1"/>
          </p:cNvPicPr>
          <p:nvPr/>
        </p:nvPicPr>
        <p:blipFill>
          <a:blip r:embed="rId3"/>
          <a:stretch>
            <a:fillRect/>
          </a:stretch>
        </p:blipFill>
        <p:spPr>
          <a:xfrm>
            <a:off x="277654" y="1996067"/>
            <a:ext cx="5431770" cy="3936381"/>
          </a:xfrm>
          <a:prstGeom prst="rect">
            <a:avLst/>
          </a:prstGeom>
        </p:spPr>
      </p:pic>
      <p:sp>
        <p:nvSpPr>
          <p:cNvPr id="6" name="Text 2"/>
          <p:cNvSpPr/>
          <p:nvPr/>
        </p:nvSpPr>
        <p:spPr>
          <a:xfrm>
            <a:off x="6319599" y="769434"/>
            <a:ext cx="5554980" cy="1137425"/>
          </a:xfrm>
          <a:prstGeom prst="rect">
            <a:avLst/>
          </a:prstGeom>
          <a:noFill/>
          <a:ln/>
        </p:spPr>
        <p:txBody>
          <a:bodyPr wrap="none" rtlCol="0" anchor="t"/>
          <a:lstStyle/>
          <a:p>
            <a:pPr marL="0" indent="0">
              <a:lnSpc>
                <a:spcPts val="5468"/>
              </a:lnSpc>
              <a:buNone/>
            </a:pPr>
            <a:r>
              <a:rPr lang="en-US" sz="6000" b="1" kern="0" spc="-131" dirty="0">
                <a:solidFill>
                  <a:srgbClr val="000000"/>
                </a:solidFill>
                <a:latin typeface="HP Simplified Jpan Light" panose="020B0300000000000000" pitchFamily="34" charset="-128"/>
                <a:ea typeface="HP Simplified Jpan Light" panose="020B0300000000000000" pitchFamily="34" charset="-128"/>
                <a:cs typeface="Inter" pitchFamily="34" charset="-120"/>
              </a:rPr>
              <a:t>Dashboard of Verifier</a:t>
            </a:r>
            <a:endParaRPr lang="en-US" sz="6000" dirty="0">
              <a:latin typeface="HP Simplified Jpan Light" panose="020B0300000000000000" pitchFamily="34" charset="-128"/>
              <a:ea typeface="HP Simplified Jpan Light" panose="020B0300000000000000" pitchFamily="34" charset="-128"/>
            </a:endParaRPr>
          </a:p>
        </p:txBody>
      </p:sp>
      <p:sp>
        <p:nvSpPr>
          <p:cNvPr id="7" name="Text 3"/>
          <p:cNvSpPr/>
          <p:nvPr/>
        </p:nvSpPr>
        <p:spPr>
          <a:xfrm>
            <a:off x="6319599" y="1996068"/>
            <a:ext cx="7477601" cy="3698691"/>
          </a:xfrm>
          <a:prstGeom prst="rect">
            <a:avLst/>
          </a:prstGeom>
          <a:noFill/>
          <a:ln/>
        </p:spPr>
        <p:txBody>
          <a:bodyPr wrap="square" rtlCol="0" anchor="t"/>
          <a:lstStyle/>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The verifier's dashboard is designed to facilitate the verification process by displaying a list of pending complaints awaiting verification. </a:t>
            </a:r>
          </a:p>
          <a:p>
            <a:pPr marL="0" indent="0">
              <a:lnSpc>
                <a:spcPts val="2799"/>
              </a:lnSpc>
              <a:buNone/>
            </a:pPr>
            <a:endParaRPr lang="en-US" sz="3200" kern="0" spc="-35" dirty="0">
              <a:solidFill>
                <a:srgbClr val="272525"/>
              </a:solidFill>
              <a:latin typeface="Inter" pitchFamily="34" charset="0"/>
              <a:ea typeface="Inter" pitchFamily="34" charset="-122"/>
              <a:cs typeface="Inter" pitchFamily="34" charset="-120"/>
            </a:endParaRPr>
          </a:p>
          <a:p>
            <a:pPr marL="0" indent="0">
              <a:lnSpc>
                <a:spcPts val="2799"/>
              </a:lnSpc>
              <a:buNone/>
            </a:pPr>
            <a:r>
              <a:rPr lang="en-US" sz="3200" kern="0" spc="-35" dirty="0">
                <a:solidFill>
                  <a:srgbClr val="272525"/>
                </a:solidFill>
                <a:latin typeface="Inter" pitchFamily="34" charset="0"/>
                <a:ea typeface="Inter" pitchFamily="34" charset="-122"/>
                <a:cs typeface="Inter" pitchFamily="34" charset="-120"/>
              </a:rPr>
              <a:t>The dashboard provides key information such as the date of submission, complainant details, and a action such as view,verify it and reject it. Verifiers can easily review and take necessary actions to verify or reject the complaints as needed.</a:t>
            </a:r>
            <a:endParaRPr lang="en-US" sz="3200" dirty="0"/>
          </a:p>
        </p:txBody>
      </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60</TotalTime>
  <Words>800</Words>
  <Application>Microsoft Office PowerPoint</Application>
  <PresentationFormat>Custom</PresentationFormat>
  <Paragraphs>72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HP Simplified Jpan Light</vt:lpstr>
      <vt:lpstr>Arial</vt:lpstr>
      <vt:lpstr>Century Schoolbook</vt:lpstr>
      <vt:lpstr>Inter</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Piyush Deshpande</cp:lastModifiedBy>
  <cp:revision>4</cp:revision>
  <dcterms:created xsi:type="dcterms:W3CDTF">2024-04-02T19:53:07Z</dcterms:created>
  <dcterms:modified xsi:type="dcterms:W3CDTF">2024-04-03T02:40:52Z</dcterms:modified>
</cp:coreProperties>
</file>